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FD9"/>
    <a:srgbClr val="FDFF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sv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03A2A-0A9C-6E26-144B-17AFB12C8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7D46A9-A8D5-E451-EEE2-854DAC2036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3F5FE-327C-76FD-ECDF-12EE70136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038B1-0655-EBD3-D09B-EBCAC1718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64CEE-E01E-910F-D3BD-C1E782E56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022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463B4-48B7-4331-E75A-1D33967F7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5BFB27-3625-8EB2-67B1-E19BBB7AB1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EC2408-3A4B-86EF-FD3E-318E61728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9D7CE-AFF3-115B-F157-8128FE350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A05B4-6ADC-A74F-1769-3743DCD53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268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789560-54C8-9A3D-7E02-D9B3650268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08DC53-5479-4EB4-F54C-A8969DCBF5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5DB9-9336-A2D8-6CB0-14583501C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18BF4-82F4-4435-0BD1-F77516676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7FE4CD-0979-B959-A482-601CA278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756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78597-A542-C38E-E01D-C1A0928FD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92CE8-59DE-0A4A-A5D1-D35BED152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DD6CE-C963-4D5E-B1FA-4B2593BDB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D8980-8AB9-59BE-3DB1-05EFDD8E8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2B501-DC07-88F2-E4A5-6AD0F0FA2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03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75221-09F1-5E80-4DAB-D53C674F4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3F77B-BC56-D224-DA01-75C1D4FE1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363E7B-DD8F-F0F7-F5B4-E41354D5C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4B953-DDD1-80E7-0A2C-016533152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6055C-D3B3-118D-6131-D559FB809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182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6C4F8-7CB1-FC33-34A1-1FC7B86C5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92134-CBC5-540C-CDAC-C05F26D6EC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91E3EA-7E4E-4200-30C7-30F0E35FA6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0A9B55-6948-AD11-BFF5-E7C2FDA14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B7C2C1-B771-BC8F-0F57-94947FFC6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81A53C-63F8-3CD0-8E66-24E7058BB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9433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762E2-E25E-E511-30F4-CDE33C9E9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F4B26F-A0F3-D254-A9FA-5B6A6FF5E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326983-8EEF-3617-D1D7-45F692903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1F9476-9F85-ECF1-0CFE-23C624DE69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2B57F7-FE47-0877-FCA6-F2DA834366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58C554-2872-4209-C862-B78CED45F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21753B-733F-6855-D8B8-EC7B3D6F7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CC6607-2CF0-8DAF-18FE-89C9F64A2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78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4639A-F099-F25F-9CC4-3EB00B64C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D14BA1-B266-E25B-2AD1-21F921D51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1674A5-BAFE-CE3A-6639-10806FF14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EC92A9-9163-8B3A-24C3-63E525E8F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6047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428878-1F6E-4833-F776-352CF3F79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9E2821-3EF4-FA23-469D-531D34A59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E626C0-427B-15DE-6CA7-BF46BF5EF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963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D7F4E-69E2-1368-8B3B-68E7B9E19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DE16-2BE1-53B1-1C4C-D689C4DD6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52A407-DBC5-3248-13BC-A947C436A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7B9F0-6F2C-4B9A-7975-A84EC19D5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1FFFD1-59D2-BDBF-7DBA-6D3262905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6E86A-CBAD-CB86-DA8A-3EDBAA0CC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298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7F7E6-9D86-482A-5E3F-BDDD538C3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2032D1-73D1-87A8-9ECE-740B92A05E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2DEDBC-5E35-3C81-01AE-10F3D8341C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0F7DA8-66E2-56BE-28A9-4F99FAC71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AC008D-541C-AC7B-235C-E22F562A9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EC6884-540E-DCFF-6CFE-F1DADE230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67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B16826-E9B1-2441-302A-1CD2FC31A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66B2B4-1E73-DF36-DE7B-2582E74A63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A23A8B-7139-2CC8-95A4-35FA791A60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F601E2-E678-46AE-BDBB-028FC738FBFA}" type="datetimeFigureOut">
              <a:rPr lang="en-US" smtClean="0"/>
              <a:t>5/11/2025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63131-89C8-9B9B-ACC6-B92CC95984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36A8D-E465-4467-8968-EF57709EE1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4A019B3-477E-4F13-AB44-C6E76B85B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10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577BF156-6F76-9F79-57DB-70F49C8910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328892"/>
            <a:ext cx="9144000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Lemon Tea" panose="02000600000000000000" pitchFamily="2" charset="0"/>
              </a:rPr>
              <a:t>Making</a:t>
            </a:r>
            <a:br>
              <a:rPr lang="en-US" dirty="0">
                <a:latin typeface="Lemon Tea" panose="02000600000000000000" pitchFamily="2" charset="0"/>
              </a:rPr>
            </a:br>
            <a:r>
              <a:rPr lang="en-US" dirty="0">
                <a:latin typeface="Lemon Tea" panose="02000600000000000000" pitchFamily="2" charset="0"/>
              </a:rPr>
              <a:t>Comparisons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02D0EF1-8167-1C79-EF83-2C3F2A55BF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044953"/>
            <a:ext cx="9144000" cy="1655762"/>
          </a:xfrm>
        </p:spPr>
        <p:txBody>
          <a:bodyPr/>
          <a:lstStyle/>
          <a:p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GRAMMAR PRESENTATION BY MR. STEFANO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8BC7831-1A79-FF83-EB8D-1348042C9D9B}"/>
              </a:ext>
            </a:extLst>
          </p:cNvPr>
          <p:cNvSpPr/>
          <p:nvPr/>
        </p:nvSpPr>
        <p:spPr>
          <a:xfrm>
            <a:off x="2915362" y="4701875"/>
            <a:ext cx="6361275" cy="341919"/>
          </a:xfrm>
          <a:custGeom>
            <a:avLst/>
            <a:gdLst/>
            <a:ahLst/>
            <a:cxnLst/>
            <a:rect l="l" t="t" r="r" b="b"/>
            <a:pathLst>
              <a:path w="6361275" h="341919">
                <a:moveTo>
                  <a:pt x="0" y="0"/>
                </a:moveTo>
                <a:lnTo>
                  <a:pt x="6361275" y="0"/>
                </a:lnTo>
                <a:lnTo>
                  <a:pt x="6361275" y="341918"/>
                </a:lnTo>
                <a:lnTo>
                  <a:pt x="0" y="34191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A95D4F-DE72-ED48-52AB-AEE941D699A9}"/>
              </a:ext>
            </a:extLst>
          </p:cNvPr>
          <p:cNvSpPr/>
          <p:nvPr/>
        </p:nvSpPr>
        <p:spPr>
          <a:xfrm>
            <a:off x="157163" y="171450"/>
            <a:ext cx="11844337" cy="6515100"/>
          </a:xfrm>
          <a:prstGeom prst="rect">
            <a:avLst/>
          </a:prstGeom>
          <a:noFill/>
          <a:ln w="3810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186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26C83D-903C-22DB-B509-58B8D30B3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C600C5A-6245-BDB5-FF1B-5CA71AEF7F88}"/>
              </a:ext>
            </a:extLst>
          </p:cNvPr>
          <p:cNvSpPr/>
          <p:nvPr/>
        </p:nvSpPr>
        <p:spPr>
          <a:xfrm>
            <a:off x="157163" y="171450"/>
            <a:ext cx="11844337" cy="6515100"/>
          </a:xfrm>
          <a:prstGeom prst="rect">
            <a:avLst/>
          </a:prstGeom>
          <a:noFill/>
          <a:ln w="3810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4A76ED-7EE5-7BB4-6AF1-13259D53A920}"/>
              </a:ext>
            </a:extLst>
          </p:cNvPr>
          <p:cNvSpPr txBox="1"/>
          <p:nvPr/>
        </p:nvSpPr>
        <p:spPr>
          <a:xfrm>
            <a:off x="4013544" y="614362"/>
            <a:ext cx="41649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>
                    <a:lumMod val="75000"/>
                  </a:schemeClr>
                </a:solidFill>
                <a:latin typeface="Lemon Tea" panose="02000600000000000000" pitchFamily="2" charset="0"/>
              </a:rPr>
              <a:t>Three main types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585FDDF-C0E6-7A04-195B-7B406DBDBD04}"/>
              </a:ext>
            </a:extLst>
          </p:cNvPr>
          <p:cNvSpPr txBox="1"/>
          <p:nvPr/>
        </p:nvSpPr>
        <p:spPr>
          <a:xfrm>
            <a:off x="1184333" y="4214813"/>
            <a:ext cx="20890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Comparatives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1CB6F6-3FF5-1B52-FC35-4F2319ECC9ED}"/>
              </a:ext>
            </a:extLst>
          </p:cNvPr>
          <p:cNvSpPr txBox="1"/>
          <p:nvPr/>
        </p:nvSpPr>
        <p:spPr>
          <a:xfrm>
            <a:off x="5171708" y="4214813"/>
            <a:ext cx="18485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Superlatives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CE262F-0EC0-7656-72BC-C62BD54FE126}"/>
              </a:ext>
            </a:extLst>
          </p:cNvPr>
          <p:cNvSpPr txBox="1"/>
          <p:nvPr/>
        </p:nvSpPr>
        <p:spPr>
          <a:xfrm>
            <a:off x="9425983" y="4214813"/>
            <a:ext cx="10743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Others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164D86-E003-5430-D6F2-AA92EF4F4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125" y="1729017"/>
            <a:ext cx="2534497" cy="248579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541CA7-2DCA-6F94-F6C1-9E2751492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5472" y="1817731"/>
            <a:ext cx="1695059" cy="22793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BE6CA1-8AEF-FBEB-872B-51A1E249D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1367" y="1752873"/>
            <a:ext cx="2176300" cy="246194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19404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2FF47DD-9E3B-C3BF-2735-DABF0329A118}"/>
              </a:ext>
            </a:extLst>
          </p:cNvPr>
          <p:cNvSpPr/>
          <p:nvPr/>
        </p:nvSpPr>
        <p:spPr>
          <a:xfrm>
            <a:off x="157163" y="171450"/>
            <a:ext cx="11844337" cy="6515100"/>
          </a:xfrm>
          <a:prstGeom prst="rect">
            <a:avLst/>
          </a:prstGeom>
          <a:noFill/>
          <a:ln w="381000"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126948-8104-3066-C790-D4DAE448F93D}"/>
              </a:ext>
            </a:extLst>
          </p:cNvPr>
          <p:cNvSpPr txBox="1"/>
          <p:nvPr/>
        </p:nvSpPr>
        <p:spPr>
          <a:xfrm>
            <a:off x="6317691" y="542925"/>
            <a:ext cx="411683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2">
                    <a:lumMod val="75000"/>
                  </a:schemeClr>
                </a:solidFill>
                <a:latin typeface="Lemon Tea" panose="02000600000000000000" pitchFamily="2" charset="0"/>
              </a:rPr>
              <a:t>comparatives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BC1CF5-B245-A473-DF9A-21436F6D946C}"/>
              </a:ext>
            </a:extLst>
          </p:cNvPr>
          <p:cNvSpPr txBox="1"/>
          <p:nvPr/>
        </p:nvSpPr>
        <p:spPr>
          <a:xfrm>
            <a:off x="5272088" y="1557338"/>
            <a:ext cx="5614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We use the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comparative form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of adjectives and adverbs to compare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two things or actions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734F38-A631-F90C-FEEA-E913F7A24CD0}"/>
              </a:ext>
            </a:extLst>
          </p:cNvPr>
          <p:cNvSpPr/>
          <p:nvPr/>
        </p:nvSpPr>
        <p:spPr>
          <a:xfrm>
            <a:off x="5386388" y="2443163"/>
            <a:ext cx="5614987" cy="2371725"/>
          </a:xfrm>
          <a:prstGeom prst="rect">
            <a:avLst/>
          </a:prstGeom>
          <a:solidFill>
            <a:srgbClr val="FEFFD9"/>
          </a:solidFill>
          <a:ln>
            <a:solidFill>
              <a:srgbClr val="FDFF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Jake is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taller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Blake.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I can drive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faster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you.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She looks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happier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before.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It’s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hotter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today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than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yesterday.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FA5A16-0C50-FBFE-2A61-84695E90F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240" y="1175439"/>
            <a:ext cx="3607072" cy="450712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60355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47C0D-3CD4-8BD0-564A-36527651A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9097D6-C4A3-A3A4-55FF-5F3D7F1942F7}"/>
              </a:ext>
            </a:extLst>
          </p:cNvPr>
          <p:cNvSpPr/>
          <p:nvPr/>
        </p:nvSpPr>
        <p:spPr>
          <a:xfrm>
            <a:off x="157163" y="171450"/>
            <a:ext cx="11844337" cy="6515100"/>
          </a:xfrm>
          <a:prstGeom prst="rect">
            <a:avLst/>
          </a:prstGeom>
          <a:noFill/>
          <a:ln w="38100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AEA2B8-D503-723D-37A2-2E449C24C63C}"/>
              </a:ext>
            </a:extLst>
          </p:cNvPr>
          <p:cNvSpPr txBox="1"/>
          <p:nvPr/>
        </p:nvSpPr>
        <p:spPr>
          <a:xfrm>
            <a:off x="6468376" y="542925"/>
            <a:ext cx="38154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2">
                    <a:lumMod val="75000"/>
                  </a:schemeClr>
                </a:solidFill>
                <a:latin typeface="Lemon Tea" panose="02000600000000000000" pitchFamily="2" charset="0"/>
              </a:rPr>
              <a:t>superlatives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0F41D9-C078-47E8-F42B-DF7DD4854338}"/>
              </a:ext>
            </a:extLst>
          </p:cNvPr>
          <p:cNvSpPr txBox="1"/>
          <p:nvPr/>
        </p:nvSpPr>
        <p:spPr>
          <a:xfrm>
            <a:off x="5272088" y="1557338"/>
            <a:ext cx="5614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We use the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superlative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form </a:t>
            </a:r>
            <a:r>
              <a:rPr lang="en-US" dirty="0">
                <a:latin typeface="Poppins" panose="00000500000000000000" pitchFamily="2" charset="0"/>
                <a:cs typeface="Poppins" panose="00000500000000000000" pitchFamily="2" charset="0"/>
              </a:rPr>
              <a:t>of adjectives and adverbs to compare </a:t>
            </a:r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one thing or action with a group of things or actions.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FAC162-3485-7400-14D2-0586BAF69D54}"/>
              </a:ext>
            </a:extLst>
          </p:cNvPr>
          <p:cNvSpPr/>
          <p:nvPr/>
        </p:nvSpPr>
        <p:spPr>
          <a:xfrm>
            <a:off x="5386388" y="2671767"/>
            <a:ext cx="5614987" cy="2371725"/>
          </a:xfrm>
          <a:prstGeom prst="rect">
            <a:avLst/>
          </a:prstGeom>
          <a:solidFill>
            <a:srgbClr val="FEFFD9"/>
          </a:solidFill>
          <a:ln>
            <a:solidFill>
              <a:srgbClr val="FDFF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Jake is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 tallest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in his family.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He’s my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best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friend.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Yesterday was the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hottest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day.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B8EB33-EB89-865A-9570-F23E7EE92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617" y="1312366"/>
            <a:ext cx="3278646" cy="423071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2186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BCD95-2B7E-865A-4AA9-3AB4107CB7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DFF2311-C986-F936-5B54-CBDF656CA85C}"/>
              </a:ext>
            </a:extLst>
          </p:cNvPr>
          <p:cNvSpPr/>
          <p:nvPr/>
        </p:nvSpPr>
        <p:spPr>
          <a:xfrm>
            <a:off x="157163" y="171450"/>
            <a:ext cx="11844337" cy="6515100"/>
          </a:xfrm>
          <a:prstGeom prst="rect">
            <a:avLst/>
          </a:prstGeom>
          <a:noFill/>
          <a:ln w="3810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08A823-C7D2-258B-A23B-07374BCEB42B}"/>
              </a:ext>
            </a:extLst>
          </p:cNvPr>
          <p:cNvSpPr txBox="1"/>
          <p:nvPr/>
        </p:nvSpPr>
        <p:spPr>
          <a:xfrm>
            <a:off x="5659663" y="542925"/>
            <a:ext cx="54328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2">
                    <a:lumMod val="75000"/>
                  </a:schemeClr>
                </a:solidFill>
                <a:latin typeface="Lemon Tea" panose="02000600000000000000" pitchFamily="2" charset="0"/>
              </a:rPr>
              <a:t>Other expressions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79EFC1-9CBF-BDB6-6CC7-8B6D777C0555}"/>
              </a:ext>
            </a:extLst>
          </p:cNvPr>
          <p:cNvSpPr/>
          <p:nvPr/>
        </p:nvSpPr>
        <p:spPr>
          <a:xfrm>
            <a:off x="5477575" y="1971677"/>
            <a:ext cx="5614987" cy="457200"/>
          </a:xfrm>
          <a:prstGeom prst="rect">
            <a:avLst/>
          </a:prstGeom>
          <a:solidFill>
            <a:srgbClr val="FEFFD9"/>
          </a:solidFill>
          <a:ln>
            <a:solidFill>
              <a:srgbClr val="FDFF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 bike is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not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as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fast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as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a car.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527BAE-01B8-FBFA-47CC-AEBB7FF6E14D}"/>
              </a:ext>
            </a:extLst>
          </p:cNvPr>
          <p:cNvSpPr txBox="1"/>
          <p:nvPr/>
        </p:nvSpPr>
        <p:spPr>
          <a:xfrm>
            <a:off x="5477575" y="1602345"/>
            <a:ext cx="2032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(not) as/so .. as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6439A0-281B-D64F-1E06-61825526EB98}"/>
              </a:ext>
            </a:extLst>
          </p:cNvPr>
          <p:cNvSpPr/>
          <p:nvPr/>
        </p:nvSpPr>
        <p:spPr>
          <a:xfrm>
            <a:off x="5477575" y="2945372"/>
            <a:ext cx="5614987" cy="457200"/>
          </a:xfrm>
          <a:prstGeom prst="rect">
            <a:avLst/>
          </a:prstGeom>
          <a:solidFill>
            <a:srgbClr val="FEFFD9"/>
          </a:solidFill>
          <a:ln>
            <a:solidFill>
              <a:srgbClr val="FDFF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Mike is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just as smart as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Sarah.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BEC7BA-BE08-0B55-3903-422E7DD07D70}"/>
              </a:ext>
            </a:extLst>
          </p:cNvPr>
          <p:cNvSpPr txBox="1"/>
          <p:nvPr/>
        </p:nvSpPr>
        <p:spPr>
          <a:xfrm>
            <a:off x="5477575" y="2576040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just as … as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73AE30-E381-00E2-5C74-49D483FB2A63}"/>
              </a:ext>
            </a:extLst>
          </p:cNvPr>
          <p:cNvSpPr/>
          <p:nvPr/>
        </p:nvSpPr>
        <p:spPr>
          <a:xfrm>
            <a:off x="5477575" y="3919067"/>
            <a:ext cx="5614987" cy="457200"/>
          </a:xfrm>
          <a:prstGeom prst="rect">
            <a:avLst/>
          </a:prstGeom>
          <a:solidFill>
            <a:srgbClr val="FEFFD9"/>
          </a:solidFill>
          <a:ln>
            <a:solidFill>
              <a:srgbClr val="FDFF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higher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you climb,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the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dizzier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you feel.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9C44FB9-D7CA-6BC2-BADF-46B89259FD68}"/>
              </a:ext>
            </a:extLst>
          </p:cNvPr>
          <p:cNvSpPr txBox="1"/>
          <p:nvPr/>
        </p:nvSpPr>
        <p:spPr>
          <a:xfrm>
            <a:off x="5477575" y="3549735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the … the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06C7FFD-6680-C1C0-4D2B-A76017F62135}"/>
              </a:ext>
            </a:extLst>
          </p:cNvPr>
          <p:cNvSpPr/>
          <p:nvPr/>
        </p:nvSpPr>
        <p:spPr>
          <a:xfrm>
            <a:off x="5477575" y="4889542"/>
            <a:ext cx="5614987" cy="457200"/>
          </a:xfrm>
          <a:prstGeom prst="rect">
            <a:avLst/>
          </a:prstGeom>
          <a:solidFill>
            <a:srgbClr val="FEFFD9"/>
          </a:solidFill>
          <a:ln>
            <a:solidFill>
              <a:srgbClr val="FDFF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Home is getting </a:t>
            </a:r>
            <a:r>
              <a:rPr lang="en-US" sz="2000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more and more </a:t>
            </a:r>
            <a:r>
              <a:rPr lang="en-US" sz="2000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difficult.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2C91C5F-4EBA-9603-62C8-8D9A26086CD3}"/>
              </a:ext>
            </a:extLst>
          </p:cNvPr>
          <p:cNvSpPr txBox="1"/>
          <p:nvPr/>
        </p:nvSpPr>
        <p:spPr>
          <a:xfrm>
            <a:off x="5477575" y="4520210"/>
            <a:ext cx="2244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more … and more</a:t>
            </a:r>
          </a:p>
        </p:txBody>
      </p:sp>
      <p:pic>
        <p:nvPicPr>
          <p:cNvPr id="2052" name="Picture 4" descr="Generated image">
            <a:extLst>
              <a:ext uri="{FF2B5EF4-FFF2-40B4-BE49-F238E27FC236}">
                <a16:creationId xmlns:a16="http://schemas.microsoft.com/office/drawing/2014/main" id="{8BBB8BDE-355F-2B96-0A60-F782F50E9C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985" y="2200277"/>
            <a:ext cx="4051281" cy="270085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1236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366E0-E17D-9EF3-3EA9-DC85EB4B6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8FED44D-AF43-C928-9F8C-981EC2A67DEB}"/>
              </a:ext>
            </a:extLst>
          </p:cNvPr>
          <p:cNvSpPr/>
          <p:nvPr/>
        </p:nvSpPr>
        <p:spPr>
          <a:xfrm>
            <a:off x="157163" y="171450"/>
            <a:ext cx="11844337" cy="6515100"/>
          </a:xfrm>
          <a:prstGeom prst="rect">
            <a:avLst/>
          </a:prstGeom>
          <a:noFill/>
          <a:ln w="381000"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6E8204-BCEA-C2D6-EADB-34FFA3213BDD}"/>
              </a:ext>
            </a:extLst>
          </p:cNvPr>
          <p:cNvSpPr txBox="1"/>
          <p:nvPr/>
        </p:nvSpPr>
        <p:spPr>
          <a:xfrm>
            <a:off x="5118972" y="528637"/>
            <a:ext cx="19207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2">
                    <a:lumMod val="75000"/>
                  </a:schemeClr>
                </a:solidFill>
                <a:latin typeface="Lemon Tea" panose="02000600000000000000" pitchFamily="2" charset="0"/>
              </a:rPr>
              <a:t>Forms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46FB8DB-909B-40A8-0FA3-4A8C5A37F2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5680509"/>
              </p:ext>
            </p:extLst>
          </p:nvPr>
        </p:nvGraphicFramePr>
        <p:xfrm>
          <a:off x="485777" y="1870620"/>
          <a:ext cx="11129959" cy="4114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8108">
                  <a:extLst>
                    <a:ext uri="{9D8B030D-6E8A-4147-A177-3AD203B41FA5}">
                      <a16:colId xmlns:a16="http://schemas.microsoft.com/office/drawing/2014/main" val="3227149269"/>
                    </a:ext>
                  </a:extLst>
                </a:gridCol>
                <a:gridCol w="1341881">
                  <a:extLst>
                    <a:ext uri="{9D8B030D-6E8A-4147-A177-3AD203B41FA5}">
                      <a16:colId xmlns:a16="http://schemas.microsoft.com/office/drawing/2014/main" val="3140057757"/>
                    </a:ext>
                  </a:extLst>
                </a:gridCol>
                <a:gridCol w="1589994">
                  <a:extLst>
                    <a:ext uri="{9D8B030D-6E8A-4147-A177-3AD203B41FA5}">
                      <a16:colId xmlns:a16="http://schemas.microsoft.com/office/drawing/2014/main" val="778374575"/>
                    </a:ext>
                  </a:extLst>
                </a:gridCol>
                <a:gridCol w="1589994">
                  <a:extLst>
                    <a:ext uri="{9D8B030D-6E8A-4147-A177-3AD203B41FA5}">
                      <a16:colId xmlns:a16="http://schemas.microsoft.com/office/drawing/2014/main" val="3254381869"/>
                    </a:ext>
                  </a:extLst>
                </a:gridCol>
                <a:gridCol w="1589994">
                  <a:extLst>
                    <a:ext uri="{9D8B030D-6E8A-4147-A177-3AD203B41FA5}">
                      <a16:colId xmlns:a16="http://schemas.microsoft.com/office/drawing/2014/main" val="1668742543"/>
                    </a:ext>
                  </a:extLst>
                </a:gridCol>
                <a:gridCol w="1589994">
                  <a:extLst>
                    <a:ext uri="{9D8B030D-6E8A-4147-A177-3AD203B41FA5}">
                      <a16:colId xmlns:a16="http://schemas.microsoft.com/office/drawing/2014/main" val="202855098"/>
                    </a:ext>
                  </a:extLst>
                </a:gridCol>
                <a:gridCol w="1589994">
                  <a:extLst>
                    <a:ext uri="{9D8B030D-6E8A-4147-A177-3AD203B41FA5}">
                      <a16:colId xmlns:a16="http://schemas.microsoft.com/office/drawing/2014/main" val="2081321763"/>
                    </a:ext>
                  </a:extLst>
                </a:gridCol>
              </a:tblGrid>
              <a:tr h="103892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syllable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syllable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syllable</a:t>
                      </a:r>
                      <a:br>
                        <a:rPr lang="en-US" dirty="0"/>
                      </a:br>
                      <a:r>
                        <a:rPr lang="en-US" dirty="0"/>
                        <a:t>ending in –e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 syllable </a:t>
                      </a:r>
                      <a:br>
                        <a:rPr lang="en-US" dirty="0"/>
                      </a:br>
                      <a:r>
                        <a:rPr lang="en-US" dirty="0"/>
                        <a:t>ending consonant-vowel-consonant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or more syllables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Irregular (good/well – bad/badly – far – old**)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0946700"/>
                  </a:ext>
                </a:extLst>
              </a:tr>
              <a:tr h="103892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>
                          <a:latin typeface="Lemon Tea" panose="02000600000000000000" pitchFamily="2" charset="0"/>
                          <a:cs typeface="Poppins" panose="00000500000000000000" pitchFamily="2" charset="0"/>
                        </a:rPr>
                        <a:t>Comparative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dirty="0" err="1"/>
                        <a:t>ier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-r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double-consonant + -er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more..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better</a:t>
                      </a:r>
                      <a:br>
                        <a:rPr lang="en-US" dirty="0"/>
                      </a:br>
                      <a:r>
                        <a:rPr lang="en-US" dirty="0"/>
                        <a:t>worse</a:t>
                      </a:r>
                      <a:br>
                        <a:rPr lang="en-US" dirty="0"/>
                      </a:br>
                      <a:r>
                        <a:rPr lang="en-US" dirty="0"/>
                        <a:t>farther/further</a:t>
                      </a:r>
                      <a:br>
                        <a:rPr lang="en-US" dirty="0"/>
                      </a:br>
                      <a:r>
                        <a:rPr lang="en-US" dirty="0"/>
                        <a:t>elder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3752461"/>
                  </a:ext>
                </a:extLst>
              </a:tr>
              <a:tr h="103892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Lemon Tea" panose="02000600000000000000" pitchFamily="2" charset="0"/>
                          <a:cs typeface="Poppins" panose="00000500000000000000" pitchFamily="2" charset="0"/>
                        </a:rPr>
                        <a:t>Superlative</a:t>
                      </a:r>
                      <a:endParaRPr lang="en-US" b="0" dirty="0">
                        <a:latin typeface="Lemon Tea" panose="02000600000000000000" pitchFamily="2" charset="0"/>
                        <a:cs typeface="Poppins" panose="00000500000000000000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dirty="0" err="1"/>
                        <a:t>est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dirty="0" err="1"/>
                        <a:t>iest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  <a:r>
                        <a:rPr lang="en-US" dirty="0" err="1"/>
                        <a:t>st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double-consonant + -</a:t>
                      </a:r>
                      <a:r>
                        <a:rPr lang="en-US" dirty="0" err="1"/>
                        <a:t>est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most..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best</a:t>
                      </a:r>
                      <a:br>
                        <a:rPr lang="en-US" dirty="0"/>
                      </a:br>
                      <a:r>
                        <a:rPr lang="en-US" dirty="0"/>
                        <a:t>the worst</a:t>
                      </a:r>
                      <a:br>
                        <a:rPr lang="en-US" dirty="0"/>
                      </a:br>
                      <a:r>
                        <a:rPr lang="en-US" dirty="0"/>
                        <a:t>the farthest/ the furthest</a:t>
                      </a:r>
                      <a:br>
                        <a:rPr lang="en-US" dirty="0"/>
                      </a:br>
                      <a:r>
                        <a:rPr lang="en-US" dirty="0"/>
                        <a:t>the eldest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4062159"/>
                  </a:ext>
                </a:extLst>
              </a:tr>
            </a:tbl>
          </a:graphicData>
        </a:graphic>
      </p:graphicFrame>
      <p:sp>
        <p:nvSpPr>
          <p:cNvPr id="3" name="Freeform 6">
            <a:extLst>
              <a:ext uri="{FF2B5EF4-FFF2-40B4-BE49-F238E27FC236}">
                <a16:creationId xmlns:a16="http://schemas.microsoft.com/office/drawing/2014/main" id="{E36093AE-CF36-75D2-5EC8-41258243B3A1}"/>
              </a:ext>
            </a:extLst>
          </p:cNvPr>
          <p:cNvSpPr/>
          <p:nvPr/>
        </p:nvSpPr>
        <p:spPr>
          <a:xfrm>
            <a:off x="11242246" y="4676575"/>
            <a:ext cx="1132745" cy="2617689"/>
          </a:xfrm>
          <a:custGeom>
            <a:avLst/>
            <a:gdLst/>
            <a:ahLst/>
            <a:cxnLst/>
            <a:rect l="l" t="t" r="r" b="b"/>
            <a:pathLst>
              <a:path w="2927130" h="6764376">
                <a:moveTo>
                  <a:pt x="0" y="0"/>
                </a:moveTo>
                <a:lnTo>
                  <a:pt x="2927130" y="0"/>
                </a:lnTo>
                <a:lnTo>
                  <a:pt x="2927130" y="6764376"/>
                </a:lnTo>
                <a:lnTo>
                  <a:pt x="0" y="67643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582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5DDAF-90DE-95EC-B2A7-E02C66795A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34A45A-7289-A1E9-0D99-413558F43956}"/>
              </a:ext>
            </a:extLst>
          </p:cNvPr>
          <p:cNvSpPr/>
          <p:nvPr/>
        </p:nvSpPr>
        <p:spPr>
          <a:xfrm>
            <a:off x="157163" y="171450"/>
            <a:ext cx="11844337" cy="6515100"/>
          </a:xfrm>
          <a:prstGeom prst="rect">
            <a:avLst/>
          </a:prstGeom>
          <a:noFill/>
          <a:ln w="381000">
            <a:solidFill>
              <a:schemeClr val="tx2">
                <a:lumMod val="25000"/>
                <a:lumOff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07B27E-6DBD-85C2-2144-37E3557F17C5}"/>
              </a:ext>
            </a:extLst>
          </p:cNvPr>
          <p:cNvSpPr txBox="1"/>
          <p:nvPr/>
        </p:nvSpPr>
        <p:spPr>
          <a:xfrm>
            <a:off x="5118972" y="528637"/>
            <a:ext cx="19207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2">
                    <a:lumMod val="75000"/>
                  </a:schemeClr>
                </a:solidFill>
                <a:latin typeface="Lemon Tea" panose="02000600000000000000" pitchFamily="2" charset="0"/>
              </a:rPr>
              <a:t>Forms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03C135-F4CB-2213-F931-51098A07B70E}"/>
              </a:ext>
            </a:extLst>
          </p:cNvPr>
          <p:cNvSpPr/>
          <p:nvPr/>
        </p:nvSpPr>
        <p:spPr>
          <a:xfrm>
            <a:off x="914401" y="2028829"/>
            <a:ext cx="10178162" cy="457200"/>
          </a:xfrm>
          <a:prstGeom prst="rect">
            <a:avLst/>
          </a:prstGeom>
          <a:solidFill>
            <a:srgbClr val="FEFFD9"/>
          </a:solidFill>
          <a:ln>
            <a:solidFill>
              <a:srgbClr val="FDFF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Cars are </a:t>
            </a:r>
            <a:r>
              <a:rPr lang="en-US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less dangerous</a:t>
            </a:r>
            <a:r>
              <a:rPr lang="en-U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than motorcycles.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F1B36E-6B62-2FAB-045D-454396373725}"/>
              </a:ext>
            </a:extLst>
          </p:cNvPr>
          <p:cNvSpPr txBox="1"/>
          <p:nvPr/>
        </p:nvSpPr>
        <p:spPr>
          <a:xfrm>
            <a:off x="914401" y="1602345"/>
            <a:ext cx="67489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Less/the least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are the opposites of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more/the most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sz="20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B20361-200D-0972-5947-1374DF2BCDB3}"/>
              </a:ext>
            </a:extLst>
          </p:cNvPr>
          <p:cNvSpPr/>
          <p:nvPr/>
        </p:nvSpPr>
        <p:spPr>
          <a:xfrm>
            <a:off x="914401" y="3581941"/>
            <a:ext cx="10178162" cy="457200"/>
          </a:xfrm>
          <a:prstGeom prst="rect">
            <a:avLst/>
          </a:prstGeom>
          <a:solidFill>
            <a:srgbClr val="FEFFD9"/>
          </a:solidFill>
          <a:ln>
            <a:solidFill>
              <a:srgbClr val="FDFF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Your car is </a:t>
            </a:r>
            <a:r>
              <a:rPr lang="en-US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much</a:t>
            </a:r>
            <a:r>
              <a:rPr lang="en-U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faster</a:t>
            </a:r>
            <a:r>
              <a:rPr lang="en-U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than mine.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396A19-0766-4EF7-7F19-C4F6BF9B4870}"/>
              </a:ext>
            </a:extLst>
          </p:cNvPr>
          <p:cNvSpPr txBox="1"/>
          <p:nvPr/>
        </p:nvSpPr>
        <p:spPr>
          <a:xfrm>
            <a:off x="914401" y="3155457"/>
            <a:ext cx="78101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Before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comparatives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, we can use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much/a lot/a bit/no/any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B6F8183-9368-31C3-17E8-5E778DFA4FBD}"/>
              </a:ext>
            </a:extLst>
          </p:cNvPr>
          <p:cNvSpPr/>
          <p:nvPr/>
        </p:nvSpPr>
        <p:spPr>
          <a:xfrm>
            <a:off x="914401" y="5561537"/>
            <a:ext cx="10178162" cy="457200"/>
          </a:xfrm>
          <a:prstGeom prst="rect">
            <a:avLst/>
          </a:prstGeom>
          <a:solidFill>
            <a:srgbClr val="FEFFD9"/>
          </a:solidFill>
          <a:ln>
            <a:solidFill>
              <a:srgbClr val="FDFFB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    This is the </a:t>
            </a:r>
            <a:r>
              <a:rPr lang="en-US" b="1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biggest</a:t>
            </a:r>
            <a:r>
              <a:rPr lang="en-U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hamburger I have </a:t>
            </a:r>
            <a:r>
              <a:rPr lang="en-US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ever </a:t>
            </a:r>
            <a:r>
              <a:rPr lang="en-US" b="1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eaten</a:t>
            </a:r>
            <a:r>
              <a:rPr lang="en-US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C03ED0F-25CF-2A02-2F3E-D9EF533B5D05}"/>
              </a:ext>
            </a:extLst>
          </p:cNvPr>
          <p:cNvSpPr txBox="1"/>
          <p:nvPr/>
        </p:nvSpPr>
        <p:spPr>
          <a:xfrm>
            <a:off x="914401" y="5135053"/>
            <a:ext cx="67649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Superlatives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 are common in expressions with </a:t>
            </a:r>
            <a:r>
              <a:rPr lang="en-US" sz="2000" b="1" dirty="0">
                <a:latin typeface="Poppins" panose="00000500000000000000" pitchFamily="2" charset="0"/>
                <a:cs typeface="Poppins" panose="00000500000000000000" pitchFamily="2" charset="0"/>
              </a:rPr>
              <a:t>ever</a:t>
            </a:r>
            <a:r>
              <a:rPr lang="en-US" sz="2000" dirty="0"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  <a:endParaRPr lang="en-US" sz="2000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Freeform 6">
            <a:extLst>
              <a:ext uri="{FF2B5EF4-FFF2-40B4-BE49-F238E27FC236}">
                <a16:creationId xmlns:a16="http://schemas.microsoft.com/office/drawing/2014/main" id="{EDE09057-BC5C-E3E8-46D2-517C4647BB0A}"/>
              </a:ext>
            </a:extLst>
          </p:cNvPr>
          <p:cNvSpPr/>
          <p:nvPr/>
        </p:nvSpPr>
        <p:spPr>
          <a:xfrm flipH="1">
            <a:off x="-124493" y="4700589"/>
            <a:ext cx="1223930" cy="2747159"/>
          </a:xfrm>
          <a:custGeom>
            <a:avLst/>
            <a:gdLst/>
            <a:ahLst/>
            <a:cxnLst/>
            <a:rect l="l" t="t" r="r" b="b"/>
            <a:pathLst>
              <a:path w="2927130" h="6764376">
                <a:moveTo>
                  <a:pt x="0" y="0"/>
                </a:moveTo>
                <a:lnTo>
                  <a:pt x="2927130" y="0"/>
                </a:lnTo>
                <a:lnTo>
                  <a:pt x="2927130" y="6764376"/>
                </a:lnTo>
                <a:lnTo>
                  <a:pt x="0" y="67643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018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4306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317</Words>
  <Application>Microsoft Office PowerPoint</Application>
  <PresentationFormat>Widescreen</PresentationFormat>
  <Paragraphs>54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Aptos Display</vt:lpstr>
      <vt:lpstr>Arial</vt:lpstr>
      <vt:lpstr>Lemon Tea</vt:lpstr>
      <vt:lpstr>Poppins</vt:lpstr>
      <vt:lpstr>Office Theme</vt:lpstr>
      <vt:lpstr>Making Comparisons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ntrk ⠀</dc:creator>
  <cp:lastModifiedBy>ntrk ⠀</cp:lastModifiedBy>
  <cp:revision>5</cp:revision>
  <dcterms:created xsi:type="dcterms:W3CDTF">2025-05-03T14:21:28Z</dcterms:created>
  <dcterms:modified xsi:type="dcterms:W3CDTF">2025-05-11T08:00:42Z</dcterms:modified>
</cp:coreProperties>
</file>

<file path=docProps/thumbnail.jpeg>
</file>